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7" r:id="rId5"/>
    <p:sldId id="278" r:id="rId6"/>
    <p:sldId id="279" r:id="rId7"/>
    <p:sldId id="285" r:id="rId8"/>
    <p:sldId id="261" r:id="rId9"/>
    <p:sldId id="280" r:id="rId10"/>
    <p:sldId id="281" r:id="rId11"/>
    <p:sldId id="283" r:id="rId12"/>
    <p:sldId id="284" r:id="rId13"/>
    <p:sldId id="263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FF5FFE-B4B4-C7AA-092D-B23F1F680B23}" name="Trottier, Tracy" initials="TT" userId="S::tracy.trottier@n-able.com::35f6bc99-4299-46b1-ad22-1a4496849ef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ole, David" initials="PD" lastIdx="12" clrIdx="0">
    <p:extLst>
      <p:ext uri="{19B8F6BF-5375-455C-9EA6-DF929625EA0E}">
        <p15:presenceInfo xmlns:p15="http://schemas.microsoft.com/office/powerpoint/2012/main" userId="Poole, David" providerId="None"/>
      </p:ext>
    </p:extLst>
  </p:cmAuthor>
  <p:cmAuthor id="2" name="Jason Homan" initials="JH" lastIdx="2" clrIdx="1">
    <p:extLst>
      <p:ext uri="{19B8F6BF-5375-455C-9EA6-DF929625EA0E}">
        <p15:presenceInfo xmlns:p15="http://schemas.microsoft.com/office/powerpoint/2012/main" userId="3689e7e1a1fb12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64A"/>
    <a:srgbClr val="3E9DE3"/>
    <a:srgbClr val="00408F"/>
    <a:srgbClr val="DEDEDE"/>
    <a:srgbClr val="33CCFF"/>
    <a:srgbClr val="00384F"/>
    <a:srgbClr val="160A34"/>
    <a:srgbClr val="F88CFB"/>
    <a:srgbClr val="00153E"/>
    <a:srgbClr val="005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147BB-F802-4165-9693-E0FDF8AF4048}" v="12" dt="2023-01-05T18:13:39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9239A-ECC2-430B-84BF-68159DB8E2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8947-F158-4B15-B9DA-6B3DEA106A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90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0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744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0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528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68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285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B8947-F158-4B15-B9DA-6B3DEA106AB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45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47354-BF67-4813-A0CC-B34E30942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F6C55-B88A-426A-9375-FC113E19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9555-A258-4C91-81F4-A0639DBA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F5CAC-C403-475A-B997-83DB27D1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96260-4778-4C04-AC5D-0808CD95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57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2AD2-5375-461A-93AD-6B747678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67187-175C-4DC7-BC2C-60A26BA48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925A3-853F-481F-BFB9-82AC8617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66155-7940-4CAF-886C-D0C4136E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5DC4-6755-4874-979F-FE62EBFC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03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2A184-2D7A-46B0-A9A4-19094CC6D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E5DAE-C633-4859-BDE7-A6B66B83C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9C778-F8FA-4E00-9D4C-C9D5F7E0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4CCD8-D241-4C4D-BFA6-63EFD2B6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D00B9-3D22-4C14-88A0-C612B076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27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5DC67-0F84-4E47-9177-8F42436C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3194F-8DE8-49A5-9308-87F3DC8F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F772-1F1D-4D63-BBEA-ABC6F48CE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2268A-E230-4128-8D97-76E5FA9E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DA329-3570-415E-A8A1-A32CBF5E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25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11B6-FE6F-42F0-91D1-4DFF3050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7A10-B850-4E85-8012-03BBDF027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3BD19-37B9-4394-B62E-42105C55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96158-355F-4942-BC64-30FA2613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28023-952A-48C9-AF2E-41E670E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03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F01F-3502-454A-A81D-CE999024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78A6-6A32-4446-8A4A-3F0A88517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8A6A4-26FC-4A14-B951-26846C0A6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B5EB1-BA7B-4857-8FBA-158981A8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AF22-E1E5-4573-8AC8-AFC4CEF5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738AA-F642-4E0A-956B-2F2D3FBF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487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F172-102E-4E87-A9CE-0661D036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B3970-B906-4D97-B09C-1E3B23C22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E5CBC-A06F-4BB6-814E-B7F1955B3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FFD71-A21D-4261-8EFA-EC3EC3CC8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421A4-3FC3-40FA-9A2F-BE848BF73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7A82A-6BF8-426C-BE2B-A183D1D4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DF705-D892-4916-BD48-49149A95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1EEDA-3EB0-4123-8481-8F4D75ED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983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CBE8-F93E-4446-B43A-BBA4A9FC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C7338-EEC4-434B-8600-D17E97BB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28538-D78B-4879-BBB1-64C72C50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C3FE8-34A9-44B6-A64D-9CADE689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58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EDC75-D975-40C1-B29C-926EC968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7F53FC-A3AA-4DB0-AFAF-6BAE9735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CB2BB-528C-4F11-B16D-4DAAA43B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50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B516-97FE-4FAD-989E-8EF7EF54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F545-84C3-4579-A426-297D145E2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01319-5BAB-4258-B649-9D81F7DB7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CD11-F9B9-4AD5-BA12-798C7CB3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690E2-C870-459B-BCA3-8A6251A2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40D44-198B-4950-82E6-9C483DEB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39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363A-0AB9-4F5A-BB20-01CEA349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3CE13-1EEB-4B78-8AC5-559581C6F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F0C64-4C21-4FE4-96EC-3D2461C2C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82FC9-39A2-4373-8F55-60C1D8B6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6CFFF-EC6E-4219-A18F-982747B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8EA35-F3C1-4604-92AD-EDB21C4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07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0219D-DB3A-48ED-8ABF-FBB941E8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53CEB-0D6A-4A75-A094-2BBD8453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0809-9640-4E3C-9C80-EE609A08C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7758-881F-4466-8D5D-6601E356DC0A}" type="datetimeFigureOut">
              <a:rPr lang="en-CA" smtClean="0"/>
              <a:t>2024-09-18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6C8C-AB9B-4DCC-8E95-920C234E2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4DC7-C823-49F9-B53B-DDB862D60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70738-9FFB-449F-8E24-73DB3E5F39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45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E9D661-2204-52B4-C2F1-23F3269BEB2C}"/>
              </a:ext>
            </a:extLst>
          </p:cNvPr>
          <p:cNvSpPr/>
          <p:nvPr/>
        </p:nvSpPr>
        <p:spPr>
          <a:xfrm>
            <a:off x="-36265" y="7094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B99D8-BA21-4B0B-B9C1-B655AAA88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0" y="2410267"/>
            <a:ext cx="10070592" cy="689162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CA" sz="4200" b="1" dirty="0">
                <a:solidFill>
                  <a:srgbClr val="14264A"/>
                </a:solidFill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Support Essentials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1BF23-1AB7-4208-BC2B-B5F50311D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700" y="3098322"/>
            <a:ext cx="8799458" cy="507819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Secure your mission-critical business assets and minimize risk with baseline IT security and support services</a:t>
            </a:r>
          </a:p>
        </p:txBody>
      </p:sp>
      <p:grpSp>
        <p:nvGrpSpPr>
          <p:cNvPr id="8" name="Grupo 8">
            <a:extLst>
              <a:ext uri="{FF2B5EF4-FFF2-40B4-BE49-F238E27FC236}">
                <a16:creationId xmlns:a16="http://schemas.microsoft.com/office/drawing/2014/main" id="{966CB36A-77C8-486F-9722-CAAA47F6D262}"/>
              </a:ext>
            </a:extLst>
          </p:cNvPr>
          <p:cNvGrpSpPr/>
          <p:nvPr/>
        </p:nvGrpSpPr>
        <p:grpSpPr>
          <a:xfrm>
            <a:off x="82917" y="1297378"/>
            <a:ext cx="4169043" cy="508000"/>
            <a:chOff x="-224309" y="960480"/>
            <a:chExt cx="4169043" cy="508000"/>
          </a:xfrm>
        </p:grpSpPr>
        <p:pic>
          <p:nvPicPr>
            <p:cNvPr id="9" name="Imagen 7">
              <a:extLst>
                <a:ext uri="{FF2B5EF4-FFF2-40B4-BE49-F238E27FC236}">
                  <a16:creationId xmlns:a16="http://schemas.microsoft.com/office/drawing/2014/main" id="{740E909F-CC45-4CFF-9AEB-4F36A4353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213" y="960480"/>
              <a:ext cx="2286000" cy="50800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C942536-9EAE-42C2-B6DB-F0C4F47E22EE}"/>
                </a:ext>
              </a:extLst>
            </p:cNvPr>
            <p:cNvSpPr txBox="1"/>
            <p:nvPr/>
          </p:nvSpPr>
          <p:spPr>
            <a:xfrm>
              <a:off x="-224309" y="1081005"/>
              <a:ext cx="41690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1D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Calibri" panose="020F0502020204030204" pitchFamily="34" charset="0"/>
                </a:rPr>
                <a:t>MSP NAME HERE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4EF7A0-DE2E-4D95-905A-8ECCE2B88A27}"/>
              </a:ext>
            </a:extLst>
          </p:cNvPr>
          <p:cNvSpPr txBox="1"/>
          <p:nvPr/>
        </p:nvSpPr>
        <p:spPr>
          <a:xfrm>
            <a:off x="1024439" y="4871109"/>
            <a:ext cx="416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264A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Presented by: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264A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264A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Date: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37454-5DAD-BB7D-3306-8EF6BAF99110}"/>
              </a:ext>
            </a:extLst>
          </p:cNvPr>
          <p:cNvSpPr/>
          <p:nvPr/>
        </p:nvSpPr>
        <p:spPr>
          <a:xfrm>
            <a:off x="-2381250" y="161925"/>
            <a:ext cx="933450" cy="933450"/>
          </a:xfrm>
          <a:prstGeom prst="rect">
            <a:avLst/>
          </a:prstGeom>
          <a:solidFill>
            <a:srgbClr val="14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236EC-517F-E0D1-5008-70A947DC1FA5}"/>
              </a:ext>
            </a:extLst>
          </p:cNvPr>
          <p:cNvSpPr/>
          <p:nvPr/>
        </p:nvSpPr>
        <p:spPr>
          <a:xfrm>
            <a:off x="-2381250" y="1264011"/>
            <a:ext cx="933450" cy="933450"/>
          </a:xfrm>
          <a:prstGeom prst="rect">
            <a:avLst/>
          </a:prstGeom>
          <a:solidFill>
            <a:srgbClr val="00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7167A-1999-7A59-C9BD-7D78202827F2}"/>
              </a:ext>
            </a:extLst>
          </p:cNvPr>
          <p:cNvSpPr/>
          <p:nvPr/>
        </p:nvSpPr>
        <p:spPr>
          <a:xfrm>
            <a:off x="-2381250" y="2366097"/>
            <a:ext cx="933450" cy="933450"/>
          </a:xfrm>
          <a:prstGeom prst="rect">
            <a:avLst/>
          </a:prstGeom>
          <a:solidFill>
            <a:srgbClr val="3E9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21B7A4-4FDF-5918-F07F-82323CBF4847}"/>
              </a:ext>
            </a:extLst>
          </p:cNvPr>
          <p:cNvCxnSpPr>
            <a:cxnSpLocks/>
          </p:cNvCxnSpPr>
          <p:nvPr/>
        </p:nvCxnSpPr>
        <p:spPr>
          <a:xfrm>
            <a:off x="1024439" y="4103152"/>
            <a:ext cx="10357936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9548AE-36DA-7DBD-AE1D-C51C704673A0}"/>
              </a:ext>
            </a:extLst>
          </p:cNvPr>
          <p:cNvGrpSpPr/>
          <p:nvPr/>
        </p:nvGrpSpPr>
        <p:grpSpPr>
          <a:xfrm>
            <a:off x="-1" y="6162026"/>
            <a:ext cx="12192001" cy="695974"/>
            <a:chOff x="-1" y="6162026"/>
            <a:chExt cx="12192001" cy="6959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1F9E25-DCDB-4827-C4A8-00A559D619EE}"/>
                </a:ext>
              </a:extLst>
            </p:cNvPr>
            <p:cNvSpPr/>
            <p:nvPr/>
          </p:nvSpPr>
          <p:spPr>
            <a:xfrm>
              <a:off x="0" y="6420486"/>
              <a:ext cx="12192000" cy="437514"/>
            </a:xfrm>
            <a:prstGeom prst="rect">
              <a:avLst/>
            </a:prstGeom>
            <a:solidFill>
              <a:srgbClr val="142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52B6FB-58A9-1B47-D752-76D602CDEC93}"/>
                </a:ext>
              </a:extLst>
            </p:cNvPr>
            <p:cNvSpPr/>
            <p:nvPr/>
          </p:nvSpPr>
          <p:spPr>
            <a:xfrm>
              <a:off x="0" y="6162026"/>
              <a:ext cx="12192000" cy="132783"/>
            </a:xfrm>
            <a:prstGeom prst="rect">
              <a:avLst/>
            </a:prstGeom>
            <a:solidFill>
              <a:srgbClr val="3E9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F505A-5242-F9D8-8E2B-09CBC8AD92C3}"/>
                </a:ext>
              </a:extLst>
            </p:cNvPr>
            <p:cNvSpPr/>
            <p:nvPr/>
          </p:nvSpPr>
          <p:spPr>
            <a:xfrm>
              <a:off x="-1" y="6243927"/>
              <a:ext cx="12192001" cy="191114"/>
            </a:xfrm>
            <a:prstGeom prst="rect">
              <a:avLst/>
            </a:prstGeom>
            <a:solidFill>
              <a:srgbClr val="00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3487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82343AC-F75A-F64E-8CD7-E99FB863AA35}"/>
              </a:ext>
            </a:extLst>
          </p:cNvPr>
          <p:cNvSpPr/>
          <p:nvPr/>
        </p:nvSpPr>
        <p:spPr>
          <a:xfrm>
            <a:off x="1809749" y="900379"/>
            <a:ext cx="2476500" cy="1385621"/>
          </a:xfrm>
          <a:prstGeom prst="ellipse">
            <a:avLst/>
          </a:prstGeom>
          <a:solidFill>
            <a:schemeClr val="bg1"/>
          </a:solidFill>
          <a:ln w="25400">
            <a:solidFill>
              <a:srgbClr val="142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50D2C6-2561-2913-212B-3B7D6ECD1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893701" y="901686"/>
            <a:ext cx="2476500" cy="1714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C769A-1F1D-4802-88FD-CE2A56699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808" y="2765048"/>
            <a:ext cx="4348383" cy="16098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00384F"/>
                </a:solidFill>
                <a:latin typeface="Barlow SemiBold" panose="00000700000000000000" pitchFamily="2" charset="0"/>
              </a:rPr>
              <a:t>“High-quality IT support is only available to enterprise-level companies.”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24643-88C8-418A-BAF4-94C7AEFF3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6708" y="2765048"/>
            <a:ext cx="5074583" cy="33320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>
                <a:solidFill>
                  <a:srgbClr val="14264A"/>
                </a:solidFill>
                <a:latin typeface="Barlow SemiBold" panose="00000700000000000000" pitchFamily="2" charset="0"/>
              </a:rPr>
              <a:t>We are happy to provide you with enterprise-grade tools and protocols within our baseline IT support essentials. We will provide you with robust IT management and security now and can scale with you as you grow.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3D494D-749B-445C-B86F-A67C2BB714E1}"/>
              </a:ext>
            </a:extLst>
          </p:cNvPr>
          <p:cNvSpPr txBox="1">
            <a:spLocks/>
          </p:cNvSpPr>
          <p:nvPr/>
        </p:nvSpPr>
        <p:spPr>
          <a:xfrm>
            <a:off x="1599304" y="1141586"/>
            <a:ext cx="2897392" cy="1232087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3E9DE3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Myth</a:t>
            </a:r>
            <a:endParaRPr kumimoji="0" lang="en-CA" sz="4800" i="0" u="none" strike="noStrike" kern="1200" cap="none" spc="0" normalizeH="0" baseline="0" noProof="0" dirty="0">
              <a:ln>
                <a:noFill/>
              </a:ln>
              <a:solidFill>
                <a:srgbClr val="3E9DE3"/>
              </a:solidFill>
              <a:effectLst/>
              <a:uLnTx/>
              <a:uFillTx/>
              <a:latin typeface="Barlow" panose="00000500000000000000" pitchFamily="2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E3A2A6-D814-162E-58B0-B3E4EB647028}"/>
              </a:ext>
            </a:extLst>
          </p:cNvPr>
          <p:cNvSpPr txBox="1">
            <a:spLocks/>
          </p:cNvSpPr>
          <p:nvPr/>
        </p:nvSpPr>
        <p:spPr>
          <a:xfrm>
            <a:off x="7695304" y="1141586"/>
            <a:ext cx="2897392" cy="1232087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E9DE3"/>
                </a:solidFill>
                <a:effectLst/>
                <a:uLnTx/>
                <a:uFillTx/>
                <a:latin typeface="Barlow" panose="00000500000000000000" pitchFamily="2" charset="0"/>
                <a:sym typeface="Arial"/>
              </a:rPr>
              <a:t>Reality</a:t>
            </a:r>
            <a:endParaRPr kumimoji="0" lang="en-CA" sz="4800" b="1" i="0" u="none" strike="noStrike" kern="1200" cap="none" spc="0" normalizeH="0" baseline="0" noProof="0" dirty="0">
              <a:ln>
                <a:noFill/>
              </a:ln>
              <a:solidFill>
                <a:srgbClr val="3E9DE3"/>
              </a:solidFill>
              <a:effectLst/>
              <a:uLnTx/>
              <a:uFillTx/>
              <a:latin typeface="Barlow" panose="00000500000000000000" pitchFamily="2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7E4C96-5F6E-BB73-CF41-FEBCF7C6B19D}"/>
              </a:ext>
            </a:extLst>
          </p:cNvPr>
          <p:cNvSpPr/>
          <p:nvPr/>
        </p:nvSpPr>
        <p:spPr>
          <a:xfrm>
            <a:off x="1892113" y="2149283"/>
            <a:ext cx="317407" cy="317407"/>
          </a:xfrm>
          <a:prstGeom prst="ellipse">
            <a:avLst/>
          </a:prstGeom>
          <a:solidFill>
            <a:schemeClr val="bg1"/>
          </a:solidFill>
          <a:ln w="25400">
            <a:solidFill>
              <a:srgbClr val="142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F14583-2BD9-36BD-3D4A-D8520A99BF40}"/>
              </a:ext>
            </a:extLst>
          </p:cNvPr>
          <p:cNvSpPr/>
          <p:nvPr/>
        </p:nvSpPr>
        <p:spPr>
          <a:xfrm>
            <a:off x="2231791" y="2424657"/>
            <a:ext cx="203674" cy="203674"/>
          </a:xfrm>
          <a:prstGeom prst="ellipse">
            <a:avLst/>
          </a:prstGeom>
          <a:solidFill>
            <a:schemeClr val="bg1"/>
          </a:solidFill>
          <a:ln w="25400">
            <a:solidFill>
              <a:srgbClr val="142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66C8FB-8763-732E-C762-8B2FD9585EC3}"/>
              </a:ext>
            </a:extLst>
          </p:cNvPr>
          <p:cNvCxnSpPr>
            <a:cxnSpLocks/>
          </p:cNvCxnSpPr>
          <p:nvPr/>
        </p:nvCxnSpPr>
        <p:spPr>
          <a:xfrm flipV="1">
            <a:off x="6005227" y="316639"/>
            <a:ext cx="0" cy="6224721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9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0C294C-CFAC-C033-99F3-07E789125A37}"/>
              </a:ext>
            </a:extLst>
          </p:cNvPr>
          <p:cNvSpPr/>
          <p:nvPr/>
        </p:nvSpPr>
        <p:spPr>
          <a:xfrm>
            <a:off x="0" y="10"/>
            <a:ext cx="12192000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1E774-02B0-41E4-940F-2B9F7D8D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6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14264A"/>
                </a:solidFill>
                <a:latin typeface="Barlow" panose="00000500000000000000" pitchFamily="2" charset="0"/>
              </a:rPr>
              <a:t>Let’s Get Started!</a:t>
            </a:r>
            <a:endParaRPr lang="en-CA" sz="5400" b="1" dirty="0">
              <a:solidFill>
                <a:srgbClr val="14264A"/>
              </a:solidFill>
              <a:latin typeface="Barlow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42DBB-F3F3-42E0-934B-DEEE4F52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744"/>
            <a:ext cx="10515600" cy="22943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rgbClr val="14264A"/>
                </a:solidFill>
                <a:latin typeface="Barlow" panose="00000500000000000000" pitchFamily="2" charset="0"/>
              </a:rPr>
              <a:t>Your Phone | Your Website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14264A"/>
                </a:solidFill>
                <a:latin typeface="Barlow" panose="00000500000000000000" pitchFamily="2" charset="0"/>
              </a:rPr>
              <a:t>Name, Role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14264A"/>
                </a:solidFill>
                <a:latin typeface="Barlow" panose="00000500000000000000" pitchFamily="2" charset="0"/>
              </a:rPr>
              <a:t>Company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14264A"/>
                </a:solidFill>
                <a:latin typeface="Barlow" panose="00000500000000000000" pitchFamily="2" charset="0"/>
              </a:rPr>
              <a:t>Address 1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14264A"/>
                </a:solidFill>
                <a:latin typeface="Barlow" panose="00000500000000000000" pitchFamily="2" charset="0"/>
              </a:rPr>
              <a:t>Your Email Address</a:t>
            </a:r>
          </a:p>
          <a:p>
            <a:pPr marL="0" indent="0" algn="ctr">
              <a:buNone/>
            </a:pPr>
            <a:endParaRPr lang="en-US" dirty="0">
              <a:solidFill>
                <a:srgbClr val="14264A"/>
              </a:solidFill>
            </a:endParaRPr>
          </a:p>
        </p:txBody>
      </p:sp>
      <p:grpSp>
        <p:nvGrpSpPr>
          <p:cNvPr id="4" name="Grupo 10">
            <a:extLst>
              <a:ext uri="{FF2B5EF4-FFF2-40B4-BE49-F238E27FC236}">
                <a16:creationId xmlns:a16="http://schemas.microsoft.com/office/drawing/2014/main" id="{3A03A705-C302-46C2-BAF9-C9D0E75231D5}"/>
              </a:ext>
            </a:extLst>
          </p:cNvPr>
          <p:cNvGrpSpPr/>
          <p:nvPr/>
        </p:nvGrpSpPr>
        <p:grpSpPr>
          <a:xfrm>
            <a:off x="2425712" y="4812075"/>
            <a:ext cx="7340576" cy="894453"/>
            <a:chOff x="-224309" y="960480"/>
            <a:chExt cx="4169043" cy="508000"/>
          </a:xfrm>
        </p:grpSpPr>
        <p:pic>
          <p:nvPicPr>
            <p:cNvPr id="5" name="Imagen 11">
              <a:extLst>
                <a:ext uri="{FF2B5EF4-FFF2-40B4-BE49-F238E27FC236}">
                  <a16:creationId xmlns:a16="http://schemas.microsoft.com/office/drawing/2014/main" id="{0AA86E09-5B1F-40A9-A5AD-CFDEB0A9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213" y="960480"/>
              <a:ext cx="2286000" cy="50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</p:pic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99DBBB0-ACCA-445C-8624-FAA4E35784D9}"/>
                </a:ext>
              </a:extLst>
            </p:cNvPr>
            <p:cNvSpPr txBox="1"/>
            <p:nvPr/>
          </p:nvSpPr>
          <p:spPr>
            <a:xfrm>
              <a:off x="-224309" y="1114145"/>
              <a:ext cx="41690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1D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Calibri" panose="020F0502020204030204" pitchFamily="34" charset="0"/>
                </a:rPr>
                <a:t>MSP NAME HERE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4FA0BF-6378-93E6-E9D2-39FD5FDA94BF}"/>
              </a:ext>
            </a:extLst>
          </p:cNvPr>
          <p:cNvGrpSpPr/>
          <p:nvPr/>
        </p:nvGrpSpPr>
        <p:grpSpPr>
          <a:xfrm>
            <a:off x="-1" y="6162026"/>
            <a:ext cx="12192001" cy="695974"/>
            <a:chOff x="-1" y="6162026"/>
            <a:chExt cx="12192001" cy="6959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867E55-EE7D-2C86-07A8-07626DFB3F3E}"/>
                </a:ext>
              </a:extLst>
            </p:cNvPr>
            <p:cNvSpPr/>
            <p:nvPr/>
          </p:nvSpPr>
          <p:spPr>
            <a:xfrm>
              <a:off x="0" y="6420486"/>
              <a:ext cx="12192000" cy="437514"/>
            </a:xfrm>
            <a:prstGeom prst="rect">
              <a:avLst/>
            </a:prstGeom>
            <a:solidFill>
              <a:srgbClr val="142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8E45B5-E99A-03FA-938A-79AADF43A37E}"/>
                </a:ext>
              </a:extLst>
            </p:cNvPr>
            <p:cNvSpPr/>
            <p:nvPr/>
          </p:nvSpPr>
          <p:spPr>
            <a:xfrm>
              <a:off x="0" y="6162026"/>
              <a:ext cx="12192000" cy="132783"/>
            </a:xfrm>
            <a:prstGeom prst="rect">
              <a:avLst/>
            </a:prstGeom>
            <a:solidFill>
              <a:srgbClr val="3E9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10F480-F2AF-F756-2F90-B24DCBC1E757}"/>
                </a:ext>
              </a:extLst>
            </p:cNvPr>
            <p:cNvSpPr/>
            <p:nvPr/>
          </p:nvSpPr>
          <p:spPr>
            <a:xfrm>
              <a:off x="-1" y="6243927"/>
              <a:ext cx="12192001" cy="191114"/>
            </a:xfrm>
            <a:prstGeom prst="rect">
              <a:avLst/>
            </a:prstGeom>
            <a:solidFill>
              <a:srgbClr val="00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24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67B797-E15C-3320-DC14-2790A6E8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r="274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4ECD40-168B-80E4-D8AC-D3C14DBDD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564" y="2910968"/>
            <a:ext cx="6586489" cy="37854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experience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specializations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availability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response times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team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CA" sz="2000" dirty="0">
                <a:solidFill>
                  <a:srgbClr val="14264A"/>
                </a:solidFill>
                <a:latin typeface="Barlow" panose="00000500000000000000" pitchFamily="2" charset="0"/>
              </a:rPr>
              <a:t>Our commitment to you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6341F2-4BD6-A0A6-895D-6A2ECC5A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02" y="520558"/>
            <a:ext cx="5572364" cy="1286160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4000" b="1" dirty="0">
                <a:solidFill>
                  <a:srgbClr val="14264A"/>
                </a:solidFill>
                <a:latin typeface="Barlow" panose="00000500000000000000" pitchFamily="2" charset="0"/>
              </a:rPr>
              <a:t>About us</a:t>
            </a:r>
            <a:br>
              <a:rPr lang="en-CA" sz="3600" b="1" dirty="0">
                <a:solidFill>
                  <a:srgbClr val="14264A"/>
                </a:solidFill>
                <a:latin typeface="Barlow" panose="00000500000000000000" pitchFamily="2" charset="0"/>
              </a:rPr>
            </a:br>
            <a:br>
              <a:rPr lang="en-US" sz="1200" dirty="0">
                <a:solidFill>
                  <a:srgbClr val="FF0000"/>
                </a:solidFill>
              </a:rPr>
            </a:br>
            <a:endParaRPr lang="en-CA" sz="3600" b="1" dirty="0">
              <a:solidFill>
                <a:srgbClr val="14264A"/>
              </a:solidFill>
              <a:latin typeface="Barlow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4B143-14BB-85AB-2A9A-282C42F82BF6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E412C0-349C-093F-60F9-1517332EB867}"/>
              </a:ext>
            </a:extLst>
          </p:cNvPr>
          <p:cNvCxnSpPr>
            <a:cxnSpLocks/>
          </p:cNvCxnSpPr>
          <p:nvPr/>
        </p:nvCxnSpPr>
        <p:spPr>
          <a:xfrm>
            <a:off x="4332333" y="1574962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3B3FED-2148-41C0-13C3-409B1E90BD09}"/>
              </a:ext>
            </a:extLst>
          </p:cNvPr>
          <p:cNvSpPr txBox="1"/>
          <p:nvPr/>
        </p:nvSpPr>
        <p:spPr>
          <a:xfrm>
            <a:off x="4894936" y="2187146"/>
            <a:ext cx="6689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where you introduce your MSP. Here are a few bullet points to get you started.</a:t>
            </a:r>
          </a:p>
        </p:txBody>
      </p:sp>
    </p:spTree>
    <p:extLst>
      <p:ext uri="{BB962C8B-B14F-4D97-AF65-F5344CB8AC3E}">
        <p14:creationId xmlns:p14="http://schemas.microsoft.com/office/powerpoint/2010/main" val="4286160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6C2E9-EE88-36DC-E1C2-B9FA7CB71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r="3099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5E271-5979-58D4-6940-93909371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095" y="3674515"/>
            <a:ext cx="6586489" cy="37854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No in-house tech support resources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Cloud application and infrastructure use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Remote work security and management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Cyber risks and threats 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Increased competition driving the need for digital transformation</a:t>
            </a:r>
          </a:p>
          <a:p>
            <a:pPr marL="0" indent="0">
              <a:lnSpc>
                <a:spcPct val="110000"/>
              </a:lnSpc>
              <a:buClr>
                <a:srgbClr val="3E9DE3"/>
              </a:buClr>
              <a:buNone/>
            </a:pPr>
            <a:endParaRPr lang="en-CA" sz="2000" dirty="0">
              <a:solidFill>
                <a:srgbClr val="14264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3A8018-C60F-C7A3-0468-630B80B6F637}"/>
              </a:ext>
            </a:extLst>
          </p:cNvPr>
          <p:cNvSpPr txBox="1">
            <a:spLocks/>
          </p:cNvSpPr>
          <p:nvPr/>
        </p:nvSpPr>
        <p:spPr>
          <a:xfrm>
            <a:off x="4997564" y="582551"/>
            <a:ext cx="5572364" cy="12861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A" sz="3600" b="1" dirty="0">
                <a:solidFill>
                  <a:srgbClr val="14264A"/>
                </a:solidFill>
                <a:latin typeface="Barlow" panose="00000500000000000000" pitchFamily="2" charset="0"/>
              </a:rPr>
              <a:t>Your business is navigating constant 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EB2AF2-45C0-71A3-7859-A0D37A9FB7BC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F9F3FB-3EEE-4B47-B2A8-12C843AF6DB9}"/>
              </a:ext>
            </a:extLst>
          </p:cNvPr>
          <p:cNvCxnSpPr>
            <a:cxnSpLocks/>
          </p:cNvCxnSpPr>
          <p:nvPr/>
        </p:nvCxnSpPr>
        <p:spPr>
          <a:xfrm>
            <a:off x="4343399" y="1868711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2FFD9-390B-4192-8DA1-66C887427358}"/>
              </a:ext>
            </a:extLst>
          </p:cNvPr>
          <p:cNvSpPr txBox="1">
            <a:spLocks/>
          </p:cNvSpPr>
          <p:nvPr/>
        </p:nvSpPr>
        <p:spPr>
          <a:xfrm>
            <a:off x="4997562" y="2022034"/>
            <a:ext cx="6670561" cy="1233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Small companies like yours make up around 90% of all the businesses on earth and employ 50% of the people in the global job market.</a:t>
            </a:r>
            <a:r>
              <a:rPr lang="en-US" sz="1800" baseline="30000" dirty="0">
                <a:solidFill>
                  <a:srgbClr val="14264A"/>
                </a:solidFill>
                <a:latin typeface="Barlow" panose="00000500000000000000" pitchFamily="2" charset="0"/>
              </a:rPr>
              <a:t>1</a:t>
            </a: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4264A"/>
                </a:solidFill>
                <a:latin typeface="Barlow" panose="00000500000000000000" pitchFamily="2" charset="0"/>
              </a:rPr>
              <a:t>However, you’re grappling with more challenges than ever.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5558C-2C7F-8548-93FF-1AD2D577092F}"/>
              </a:ext>
            </a:extLst>
          </p:cNvPr>
          <p:cNvSpPr txBox="1"/>
          <p:nvPr/>
        </p:nvSpPr>
        <p:spPr>
          <a:xfrm>
            <a:off x="4639964" y="6507038"/>
            <a:ext cx="7552036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9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CA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“Small and Medium Enterprises (SMEs) Finance,” Webpage, World Bank, https://www.worldbank.org/en/topic/smefinance. (Accessed 2022-10-22)</a:t>
            </a:r>
          </a:p>
        </p:txBody>
      </p:sp>
    </p:spTree>
    <p:extLst>
      <p:ext uri="{BB962C8B-B14F-4D97-AF65-F5344CB8AC3E}">
        <p14:creationId xmlns:p14="http://schemas.microsoft.com/office/powerpoint/2010/main" val="362313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C47E2-7671-AC15-519F-398510BE2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r="3098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B109D4-7A7F-2699-A701-D26E1C8BCAF7}"/>
              </a:ext>
            </a:extLst>
          </p:cNvPr>
          <p:cNvSpPr txBox="1">
            <a:spLocks/>
          </p:cNvSpPr>
          <p:nvPr/>
        </p:nvSpPr>
        <p:spPr>
          <a:xfrm>
            <a:off x="4997563" y="604709"/>
            <a:ext cx="6910735" cy="1266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A" sz="3400" b="1" dirty="0">
                <a:solidFill>
                  <a:srgbClr val="14264A"/>
                </a:solidFill>
                <a:latin typeface="Barlow" panose="00000500000000000000" pitchFamily="2" charset="0"/>
              </a:rPr>
              <a:t>Care for your business technology in just the right amount</a:t>
            </a:r>
          </a:p>
          <a:p>
            <a:pPr>
              <a:lnSpc>
                <a:spcPct val="100000"/>
              </a:lnSpc>
            </a:pPr>
            <a:endParaRPr lang="en-CA" sz="3600" b="1" dirty="0">
              <a:solidFill>
                <a:srgbClr val="14264A"/>
              </a:solidFill>
              <a:latin typeface="Barlow" panose="00000500000000000000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BA4AB0-5B19-8A26-B0D7-062CF371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243" y="2858984"/>
            <a:ext cx="6342759" cy="30226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Technology isn’t your day job. Let us carry the day-to-day burden of IT management and security for you.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You want to get the most out of your investment in technology. Let us show you how.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 You need standardized cybersecurity and IT support to mitigate the risk to your data and workflow. That’s what we do.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A56F64-98A6-9B58-A6BD-9DCCE671E064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172C58-A8A4-021C-25C4-5A762E180E6F}"/>
              </a:ext>
            </a:extLst>
          </p:cNvPr>
          <p:cNvCxnSpPr>
            <a:cxnSpLocks/>
          </p:cNvCxnSpPr>
          <p:nvPr/>
        </p:nvCxnSpPr>
        <p:spPr>
          <a:xfrm>
            <a:off x="4343400" y="2176329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09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85F04-EAAB-48B9-B8B6-14E74226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14" y="582551"/>
            <a:ext cx="10515600" cy="132556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4264A"/>
                </a:solidFill>
                <a:latin typeface="Barlow" panose="00000500000000000000" pitchFamily="2" charset="0"/>
              </a:rPr>
              <a:t>Introducing IT Support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D9971-B13B-4FA7-93A2-115EA1560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14" y="2781947"/>
            <a:ext cx="3032172" cy="3503028"/>
          </a:xfrm>
        </p:spPr>
        <p:txBody>
          <a:bodyPr>
            <a:normAutofit/>
          </a:bodyPr>
          <a:lstStyle/>
          <a:p>
            <a:pPr marL="0" indent="0">
              <a:buClr>
                <a:srgbClr val="3E9DE3"/>
              </a:buClr>
              <a:buNone/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IT Services: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Advanced Performance Monitoring 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Network Device Monitoring and Management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VPN Monitoring + Management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Routine Server + Desktop Maintenance 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Key Application Maintenance and Management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Device Optimization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Software License and Hardware Asset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9FE36-6BD7-FC62-6832-D03531B5C24F}"/>
              </a:ext>
            </a:extLst>
          </p:cNvPr>
          <p:cNvSpPr txBox="1"/>
          <p:nvPr/>
        </p:nvSpPr>
        <p:spPr>
          <a:xfrm>
            <a:off x="611886" y="1677281"/>
            <a:ext cx="979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The right IT support mix – the right program size – the right people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3E8EA3-49D8-55CC-196D-34697C3ADFE1}"/>
              </a:ext>
            </a:extLst>
          </p:cNvPr>
          <p:cNvCxnSpPr>
            <a:cxnSpLocks/>
          </p:cNvCxnSpPr>
          <p:nvPr/>
        </p:nvCxnSpPr>
        <p:spPr>
          <a:xfrm>
            <a:off x="673879" y="1521364"/>
            <a:ext cx="10863257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FA8B75-FFD1-CCB9-3F5D-A2625D8BFB62}"/>
              </a:ext>
            </a:extLst>
          </p:cNvPr>
          <p:cNvSpPr txBox="1">
            <a:spLocks/>
          </p:cNvSpPr>
          <p:nvPr/>
        </p:nvSpPr>
        <p:spPr>
          <a:xfrm>
            <a:off x="4710522" y="2781947"/>
            <a:ext cx="2949515" cy="3493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E9DE3"/>
              </a:buClr>
              <a:buNone/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Cybersecurity: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Quarterly Security Risk Assessment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Firewall Monitoring and Management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Endpoint Protection 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Patch Management - Windows + Third Party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Mail Filtering and Protection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2FA + Password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473442-0359-D94A-BC46-6EDDEF183D29}"/>
              </a:ext>
            </a:extLst>
          </p:cNvPr>
          <p:cNvSpPr txBox="1">
            <a:spLocks/>
          </p:cNvSpPr>
          <p:nvPr/>
        </p:nvSpPr>
        <p:spPr>
          <a:xfrm>
            <a:off x="8315500" y="2674370"/>
            <a:ext cx="2949514" cy="3493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3E9DE3"/>
              </a:buClr>
              <a:buNone/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Backup: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Backup - Desktop - Critical Documents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Backup - Server (if applicable)</a:t>
            </a:r>
          </a:p>
          <a:p>
            <a:pPr>
              <a:buClr>
                <a:srgbClr val="3E9DE3"/>
              </a:buClr>
            </a:pPr>
            <a:r>
              <a:rPr lang="en-US" sz="1400" dirty="0">
                <a:solidFill>
                  <a:srgbClr val="14264A"/>
                </a:solidFill>
                <a:latin typeface="Barlow" panose="00000500000000000000" pitchFamily="2" charset="0"/>
              </a:rPr>
              <a:t>Backup – Microsoft 365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84099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6341F2-4BD6-A0A6-895D-6A2ECC5A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563" y="581643"/>
            <a:ext cx="6910735" cy="1293651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CA" sz="3400" b="1" dirty="0">
                <a:solidFill>
                  <a:srgbClr val="14264A"/>
                </a:solidFill>
                <a:latin typeface="Barlow" panose="00000500000000000000" pitchFamily="2" charset="0"/>
              </a:rPr>
              <a:t>Baseline IT support for each aspect of your IT environment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0CD59-6574-EE1E-BA1C-D78C388D7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r="31000"/>
          <a:stretch/>
        </p:blipFill>
        <p:spPr>
          <a:xfrm>
            <a:off x="0" y="10"/>
            <a:ext cx="4635658" cy="6857990"/>
          </a:xfrm>
          <a:prstGeom prst="rect">
            <a:avLst/>
          </a:prstGeom>
          <a:effectLst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1DD3DB-704D-CE62-9A94-D3DFD476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55" y="2347065"/>
            <a:ext cx="6073018" cy="40391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3E9DE3"/>
              </a:buClr>
              <a:buNone/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Our team can provide ongoing care for all your IT assets.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Phones and tablets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Laptops and desktops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Networking 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Servers 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Storage 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Peripherals</a:t>
            </a:r>
          </a:p>
          <a:p>
            <a:pPr>
              <a:lnSpc>
                <a:spcPct val="110000"/>
              </a:lnSpc>
              <a:buClr>
                <a:srgbClr val="3E9DE3"/>
              </a:buClr>
            </a:pPr>
            <a:r>
              <a:rPr lang="en-US" sz="2000" dirty="0">
                <a:solidFill>
                  <a:srgbClr val="14264A"/>
                </a:solidFill>
                <a:latin typeface="Barlow" panose="00000500000000000000" pitchFamily="2" charset="0"/>
              </a:rPr>
              <a:t>Printers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395CE-97C3-A560-69C2-DA0C00BAB591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51247B-8727-00E5-3184-847477E9FA19}"/>
              </a:ext>
            </a:extLst>
          </p:cNvPr>
          <p:cNvCxnSpPr>
            <a:cxnSpLocks/>
          </p:cNvCxnSpPr>
          <p:nvPr/>
        </p:nvCxnSpPr>
        <p:spPr>
          <a:xfrm>
            <a:off x="4382146" y="2114336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55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9FDF8-3DCA-E8CD-97DD-99A7AC5B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8" r="27438"/>
          <a:stretch/>
        </p:blipFill>
        <p:spPr>
          <a:xfrm>
            <a:off x="0" y="431"/>
            <a:ext cx="4635281" cy="6855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69BB7-A536-4FCF-D674-3D7B858EF484}"/>
              </a:ext>
            </a:extLst>
          </p:cNvPr>
          <p:cNvSpPr txBox="1">
            <a:spLocks/>
          </p:cNvSpPr>
          <p:nvPr/>
        </p:nvSpPr>
        <p:spPr>
          <a:xfrm>
            <a:off x="4873577" y="357441"/>
            <a:ext cx="6910735" cy="182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A" sz="3600" b="1" dirty="0">
                <a:solidFill>
                  <a:srgbClr val="14264A"/>
                </a:solidFill>
                <a:latin typeface="Barlow" panose="00000500000000000000" pitchFamily="2" charset="0"/>
              </a:rPr>
              <a:t>Some benefits of out IT support essentials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00651-94C6-A549-5A98-9DB76F17F025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11A22F-D35D-A5FA-A4BD-DDECED3B9E97}"/>
              </a:ext>
            </a:extLst>
          </p:cNvPr>
          <p:cNvCxnSpPr>
            <a:cxnSpLocks/>
          </p:cNvCxnSpPr>
          <p:nvPr/>
        </p:nvCxnSpPr>
        <p:spPr>
          <a:xfrm>
            <a:off x="4516820" y="1837370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B9D0C5-D20C-927D-C5DE-806E9EBBEB50}"/>
              </a:ext>
            </a:extLst>
          </p:cNvPr>
          <p:cNvSpPr txBox="1">
            <a:spLocks/>
          </p:cNvSpPr>
          <p:nvPr/>
        </p:nvSpPr>
        <p:spPr>
          <a:xfrm>
            <a:off x="4751451" y="2266748"/>
            <a:ext cx="7501683" cy="4159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Reduced downtime</a:t>
            </a:r>
            <a:endParaRPr lang="en-US" sz="2400" baseline="30000" dirty="0">
              <a:solidFill>
                <a:srgbClr val="3E9DE3"/>
              </a:solidFill>
              <a:latin typeface="Barlow SemiBold" panose="00000700000000000000" pitchFamily="2" charset="0"/>
            </a:endParaRPr>
          </a:p>
          <a:p>
            <a:pPr marL="0" indent="0">
              <a:buNone/>
            </a:pPr>
            <a:r>
              <a:rPr lang="en-US" sz="1400" dirty="0">
                <a:latin typeface="Trebuchet MS" panose="020B0603020202020204" pitchFamily="34" charset="0"/>
              </a:rPr>
              <a:t>IT systems are less likely to experience unplanned downtime when they're regularly monitored and maintained.</a:t>
            </a:r>
            <a:endParaRPr lang="en-US" sz="16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Improved security</a:t>
            </a:r>
          </a:p>
          <a:p>
            <a:pPr marL="0" indent="0">
              <a:buClr>
                <a:srgbClr val="3E9DE3"/>
              </a:buClr>
              <a:buNone/>
            </a:pPr>
            <a:r>
              <a:rPr lang="en-US" sz="1400" dirty="0">
                <a:latin typeface="Trebuchet MS" panose="020B0603020202020204" pitchFamily="34" charset="0"/>
              </a:rPr>
              <a:t>Regular maintenance can help identify and fix security vulnerabilities before they're exploited.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Increased productivity</a:t>
            </a:r>
            <a:endParaRPr lang="en-US" sz="2400" baseline="30000" dirty="0">
              <a:solidFill>
                <a:srgbClr val="3E9DE3"/>
              </a:solidFill>
              <a:latin typeface="Barlow SemiBold" panose="00000700000000000000" pitchFamily="2" charset="0"/>
            </a:endParaRPr>
          </a:p>
          <a:p>
            <a:pPr marL="0" indent="0">
              <a:buNone/>
            </a:pPr>
            <a:r>
              <a:rPr lang="en-US" sz="1400" dirty="0">
                <a:latin typeface="Trebuchet MS" panose="020B0603020202020204" pitchFamily="34" charset="0"/>
              </a:rPr>
              <a:t>Well-maintained IT systems are more reliable and user-friendly, resulting in increased productivity for users.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Better decision making</a:t>
            </a:r>
          </a:p>
          <a:p>
            <a:pPr marL="0" indent="0">
              <a:buClr>
                <a:srgbClr val="3E9DE3"/>
              </a:buClr>
              <a:buNone/>
            </a:pPr>
            <a:r>
              <a:rPr lang="en-US" sz="1400" dirty="0">
                <a:latin typeface="Trebuchet MS" panose="020B0603020202020204" pitchFamily="34" charset="0"/>
              </a:rPr>
              <a:t>With up-to-date information on your IT assets and performance, you can make more informed decisions about where to allocate resources.</a:t>
            </a:r>
          </a:p>
        </p:txBody>
      </p:sp>
    </p:spTree>
    <p:extLst>
      <p:ext uri="{BB962C8B-B14F-4D97-AF65-F5344CB8AC3E}">
        <p14:creationId xmlns:p14="http://schemas.microsoft.com/office/powerpoint/2010/main" val="273640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4A5781-4AB2-3E7E-1BAD-C428D71EAB02}"/>
              </a:ext>
            </a:extLst>
          </p:cNvPr>
          <p:cNvSpPr txBox="1">
            <a:spLocks/>
          </p:cNvSpPr>
          <p:nvPr/>
        </p:nvSpPr>
        <p:spPr>
          <a:xfrm>
            <a:off x="749414" y="5825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4264A"/>
                </a:solidFill>
                <a:latin typeface="Barlow" panose="00000500000000000000" pitchFamily="2" charset="0"/>
              </a:rPr>
              <a:t>IT support essentials – the right mix of IT service for your business</a:t>
            </a:r>
            <a:endParaRPr lang="en-CA" sz="3600" b="1" dirty="0">
              <a:solidFill>
                <a:srgbClr val="14264A"/>
              </a:solidFill>
              <a:latin typeface="Barlow" panose="000005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60A6B-AC03-73FC-0ACE-88BE3D968B1A}"/>
              </a:ext>
            </a:extLst>
          </p:cNvPr>
          <p:cNvCxnSpPr>
            <a:cxnSpLocks/>
          </p:cNvCxnSpPr>
          <p:nvPr/>
        </p:nvCxnSpPr>
        <p:spPr>
          <a:xfrm>
            <a:off x="757243" y="2090604"/>
            <a:ext cx="10863257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244D37-D3BE-2C88-9EAF-200F5C3EF920}"/>
              </a:ext>
            </a:extLst>
          </p:cNvPr>
          <p:cNvSpPr txBox="1">
            <a:spLocks/>
          </p:cNvSpPr>
          <p:nvPr/>
        </p:nvSpPr>
        <p:spPr>
          <a:xfrm>
            <a:off x="757243" y="2575253"/>
            <a:ext cx="9685220" cy="4384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Use the best tech for your processes</a:t>
            </a:r>
            <a:endParaRPr lang="en-US" sz="2400" baseline="30000" dirty="0">
              <a:solidFill>
                <a:srgbClr val="3E9DE3"/>
              </a:solidFill>
              <a:latin typeface="Barlow SemiBold" panose="00000700000000000000" pitchFamily="2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00001D"/>
                </a:solidFill>
              </a:rPr>
              <a:t>We provide a standardized stack of protocols and technologies that have been proven throughout the industry.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Add services as you grow</a:t>
            </a:r>
          </a:p>
          <a:p>
            <a:pPr marL="0" indent="0">
              <a:buNone/>
            </a:pPr>
            <a:r>
              <a:rPr lang="en-US" sz="1400" b="0" dirty="0">
                <a:solidFill>
                  <a:srgbClr val="00001D"/>
                </a:solidFill>
              </a:rPr>
              <a:t>Easily add more IT support when needed for new staff, new business opportunities, and business growth.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Get constant coverage</a:t>
            </a:r>
            <a:endParaRPr lang="en-US" sz="2400" baseline="30000" dirty="0">
              <a:solidFill>
                <a:srgbClr val="3E9DE3"/>
              </a:solidFill>
              <a:latin typeface="Barlow SemiBold" panose="00000700000000000000" pitchFamily="2" charset="0"/>
            </a:endParaRPr>
          </a:p>
          <a:p>
            <a:pPr marL="0" indent="0">
              <a:buNone/>
            </a:pPr>
            <a:r>
              <a:rPr lang="en-US" sz="1400" b="0" dirty="0">
                <a:solidFill>
                  <a:srgbClr val="00001D"/>
                </a:solidFill>
              </a:rPr>
              <a:t>Get the mix of strategic advice, ongoing management/monitoring, and support you need to keep your systems operating at optimal levels.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E9DE3"/>
                </a:solidFill>
                <a:latin typeface="Barlow SemiBold" panose="00000700000000000000" pitchFamily="2" charset="0"/>
              </a:rPr>
              <a:t>Mitigate your risk</a:t>
            </a:r>
          </a:p>
          <a:p>
            <a:pPr marL="0" indent="0">
              <a:buNone/>
            </a:pPr>
            <a:r>
              <a:rPr lang="en-US" sz="1400" b="0" dirty="0">
                <a:solidFill>
                  <a:srgbClr val="00001D"/>
                </a:solidFill>
              </a:rPr>
              <a:t>We will put the appropriate IT security in place for your current risk profile and upgrade those services as it becomes warranted by your growth and corresponding increased risk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44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2B7373E6-4724-4F6F-B078-E82B0AE8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9713A-4908-1543-8FAF-7E421E571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r="27461"/>
          <a:stretch/>
        </p:blipFill>
        <p:spPr>
          <a:xfrm>
            <a:off x="0" y="10"/>
            <a:ext cx="46352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FAFB9-E01A-D22A-A9B8-1268C40C454A}"/>
              </a:ext>
            </a:extLst>
          </p:cNvPr>
          <p:cNvSpPr txBox="1">
            <a:spLocks/>
          </p:cNvSpPr>
          <p:nvPr/>
        </p:nvSpPr>
        <p:spPr>
          <a:xfrm>
            <a:off x="4997563" y="581643"/>
            <a:ext cx="6910735" cy="182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CA" sz="3600" b="1" dirty="0">
                <a:solidFill>
                  <a:srgbClr val="14264A"/>
                </a:solidFill>
                <a:latin typeface="Barlow" panose="00000500000000000000" pitchFamily="2" charset="0"/>
              </a:rPr>
              <a:t>Why other small business choose to partner with </a:t>
            </a:r>
            <a:r>
              <a:rPr lang="en-CA" sz="3600" b="1" dirty="0">
                <a:solidFill>
                  <a:srgbClr val="FF0000"/>
                </a:solidFill>
                <a:latin typeface="Barlow" panose="00000500000000000000" pitchFamily="2" charset="0"/>
              </a:rPr>
              <a:t>COMPANY</a:t>
            </a:r>
            <a:r>
              <a:rPr lang="en-CA" sz="3600" b="1" dirty="0">
                <a:solidFill>
                  <a:srgbClr val="14264A"/>
                </a:solidFill>
                <a:latin typeface="Barlow" panose="00000500000000000000" pitchFamily="2" charset="0"/>
              </a:rPr>
              <a:t> for IT support essentials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BE063A-6302-80B1-7EAA-6820D81E9120}"/>
              </a:ext>
            </a:extLst>
          </p:cNvPr>
          <p:cNvSpPr txBox="1">
            <a:spLocks/>
          </p:cNvSpPr>
          <p:nvPr/>
        </p:nvSpPr>
        <p:spPr>
          <a:xfrm>
            <a:off x="4997563" y="2897229"/>
            <a:ext cx="6308612" cy="3645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two or three short, impactful customer quotes go. 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D6ED82-EB7B-839E-0A90-BF241E459652}"/>
              </a:ext>
            </a:extLst>
          </p:cNvPr>
          <p:cNvSpPr/>
          <p:nvPr/>
        </p:nvSpPr>
        <p:spPr>
          <a:xfrm>
            <a:off x="4029075" y="0"/>
            <a:ext cx="606516" cy="6858000"/>
          </a:xfrm>
          <a:prstGeom prst="rect">
            <a:avLst/>
          </a:prstGeom>
          <a:solidFill>
            <a:srgbClr val="0040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A7F9D6-8348-C4AD-7E08-109A3D2C06B0}"/>
              </a:ext>
            </a:extLst>
          </p:cNvPr>
          <p:cNvCxnSpPr>
            <a:cxnSpLocks/>
          </p:cNvCxnSpPr>
          <p:nvPr/>
        </p:nvCxnSpPr>
        <p:spPr>
          <a:xfrm>
            <a:off x="4343400" y="2633529"/>
            <a:ext cx="7324725" cy="0"/>
          </a:xfrm>
          <a:prstGeom prst="line">
            <a:avLst/>
          </a:prstGeom>
          <a:ln w="38100" cap="rnd">
            <a:solidFill>
              <a:srgbClr val="3E9DE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FB500C41C7B14DB9AA9354E0662DD8" ma:contentTypeVersion="15" ma:contentTypeDescription="Create a new document." ma:contentTypeScope="" ma:versionID="a456aea3af80deb2fb731aed089b4e85">
  <xsd:schema xmlns:xsd="http://www.w3.org/2001/XMLSchema" xmlns:xs="http://www.w3.org/2001/XMLSchema" xmlns:p="http://schemas.microsoft.com/office/2006/metadata/properties" xmlns:ns2="50475ae9-a37c-4a81-9650-7588af784d22" xmlns:ns3="6eb8f6c4-0e57-4f85-89f4-e559e5bf3161" targetNamespace="http://schemas.microsoft.com/office/2006/metadata/properties" ma:root="true" ma:fieldsID="e7420ae621572496c9097bad33649162" ns2:_="" ns3:_="">
    <xsd:import namespace="50475ae9-a37c-4a81-9650-7588af784d22"/>
    <xsd:import namespace="6eb8f6c4-0e57-4f85-89f4-e559e5bf31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75ae9-a37c-4a81-9650-7588af784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8aa26cc-4a0c-45f7-9a62-77429aa980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b8f6c4-0e57-4f85-89f4-e559e5bf3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698bac8-9a49-4607-830b-f9563c16998a}" ma:internalName="TaxCatchAll" ma:showField="CatchAllData" ma:web="6eb8f6c4-0e57-4f85-89f4-e559e5bf3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b8f6c4-0e57-4f85-89f4-e559e5bf3161">
      <UserInfo>
        <DisplayName>Bautista, Tara</DisplayName>
        <AccountId>12</AccountId>
        <AccountType/>
      </UserInfo>
    </SharedWithUsers>
    <TaxCatchAll xmlns="6eb8f6c4-0e57-4f85-89f4-e559e5bf3161" xsi:nil="true"/>
    <lcf76f155ced4ddcb4097134ff3c332f xmlns="50475ae9-a37c-4a81-9650-7588af784d2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B24EB9-2AC8-4C25-B5C2-75F56E882B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0D49D0-6E33-4641-8A36-172BE1A9D9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475ae9-a37c-4a81-9650-7588af784d22"/>
    <ds:schemaRef ds:uri="6eb8f6c4-0e57-4f85-89f4-e559e5bf31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1D7908-FACB-4126-ACF3-EB56C3624168}">
  <ds:schemaRefs>
    <ds:schemaRef ds:uri="http://schemas.microsoft.com/office/2006/metadata/properties"/>
    <ds:schemaRef ds:uri="http://schemas.microsoft.com/office/infopath/2007/PartnerControls"/>
    <ds:schemaRef ds:uri="6eb8f6c4-0e57-4f85-89f4-e559e5bf3161"/>
    <ds:schemaRef ds:uri="50475ae9-a37c-4a81-9650-7588af784d22"/>
  </ds:schemaRefs>
</ds:datastoreItem>
</file>

<file path=docMetadata/LabelInfo.xml><?xml version="1.0" encoding="utf-8"?>
<clbl:labelList xmlns:clbl="http://schemas.microsoft.com/office/2020/mipLabelMetadata">
  <clbl:label id="{6324f4fb-86ee-4493-ba16-c819a916b487}" enabled="0" method="" siteId="{6324f4fb-86ee-4493-ba16-c819a916b48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685</Words>
  <Application>Microsoft Office PowerPoint</Application>
  <PresentationFormat>Widescreen</PresentationFormat>
  <Paragraphs>93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Barlow</vt:lpstr>
      <vt:lpstr>Barlow SemiBold</vt:lpstr>
      <vt:lpstr>Calibri</vt:lpstr>
      <vt:lpstr>Calibri Light</vt:lpstr>
      <vt:lpstr>Trebuchet MS</vt:lpstr>
      <vt:lpstr>Office Theme</vt:lpstr>
      <vt:lpstr>IT Support Essentials</vt:lpstr>
      <vt:lpstr>About us  </vt:lpstr>
      <vt:lpstr>PowerPoint Presentation</vt:lpstr>
      <vt:lpstr>PowerPoint Presentation</vt:lpstr>
      <vt:lpstr>Introducing IT Support Essentials</vt:lpstr>
      <vt:lpstr>Baseline IT support for each aspect of your IT environment</vt:lpstr>
      <vt:lpstr>PowerPoint Presentation</vt:lpstr>
      <vt:lpstr>PowerPoint Presentation</vt:lpstr>
      <vt:lpstr>PowerPoint Presentation</vt:lpstr>
      <vt:lpstr>PowerPoint Presentation</vt:lpstr>
      <vt:lpstr>Let’s Get Started!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Co-Managed IT Services</dc:title>
  <dc:creator>Jason Homan</dc:creator>
  <cp:lastModifiedBy>Melissa Rogers</cp:lastModifiedBy>
  <cp:revision>61</cp:revision>
  <dcterms:created xsi:type="dcterms:W3CDTF">2020-12-03T15:22:41Z</dcterms:created>
  <dcterms:modified xsi:type="dcterms:W3CDTF">2024-09-19T01:49:00Z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0x010100DFFB500C41C7B14DB9AA9354E0662DD8</vt:lpwstr>
  </property>
  <property fmtid="{D5CDD505-2E9C-101B-9397-08002B2CF9AE}" pid="3" name="MediaServiceImageTags">
    <vt:lpwstr/>
  </property>
</Properties>
</file>